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1843430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1843430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1843430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1843430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1843430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1843430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1843430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1843430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1843430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mitchger, Jamin" initials="SJ" lastIdx="1" clrIdx="0">
    <p:extLst>
      <p:ext uri="{19B8F6BF-5375-455C-9EA6-DF929625EA0E}">
        <p15:presenceInfo xmlns:p15="http://schemas.microsoft.com/office/powerpoint/2012/main" userId="S-1-5-21-62665781-247875009-941767090-18783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  <a:srgbClr val="123D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74" autoAdjust="0"/>
    <p:restoredTop sz="94636" autoAdjust="0"/>
  </p:normalViewPr>
  <p:slideViewPr>
    <p:cSldViewPr snapToGrid="0">
      <p:cViewPr>
        <p:scale>
          <a:sx n="33" d="100"/>
          <a:sy n="33" d="100"/>
        </p:scale>
        <p:origin x="132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png>
</file>

<file path=ppt/media/image5.pn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9191" y="9265930"/>
            <a:ext cx="23835485" cy="21309318"/>
          </a:xfrm>
        </p:spPr>
        <p:txBody>
          <a:bodyPr anchor="b"/>
          <a:lstStyle>
            <a:lvl1pPr>
              <a:defRPr sz="259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19191" y="30575232"/>
            <a:ext cx="23835485" cy="5513088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937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875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651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197" y="30723757"/>
            <a:ext cx="23835481" cy="3627123"/>
          </a:xfrm>
        </p:spPr>
        <p:txBody>
          <a:bodyPr anchor="b">
            <a:normAutofit/>
          </a:bodyPr>
          <a:lstStyle>
            <a:lvl1pPr algn="l">
              <a:defRPr sz="864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19191" y="4389120"/>
            <a:ext cx="23835485" cy="2330026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5760"/>
            </a:lvl2pPr>
            <a:lvl3pPr marL="3291840" indent="0">
              <a:buNone/>
              <a:defRPr sz="5760"/>
            </a:lvl3pPr>
            <a:lvl4pPr marL="4937760" indent="0">
              <a:buNone/>
              <a:defRPr sz="5760"/>
            </a:lvl4pPr>
            <a:lvl5pPr marL="6583680" indent="0">
              <a:buNone/>
              <a:defRPr sz="5760"/>
            </a:lvl5pPr>
            <a:lvl6pPr marL="8229600" indent="0">
              <a:buNone/>
              <a:defRPr sz="5760"/>
            </a:lvl6pPr>
            <a:lvl7pPr marL="9875520" indent="0">
              <a:buNone/>
              <a:defRPr sz="5760"/>
            </a:lvl7pPr>
            <a:lvl8pPr marL="11521440" indent="0">
              <a:buNone/>
              <a:defRPr sz="5760"/>
            </a:lvl8pPr>
            <a:lvl9pPr marL="13167360" indent="0">
              <a:buNone/>
              <a:defRPr sz="576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19195" y="34350880"/>
            <a:ext cx="23835478" cy="3159757"/>
          </a:xfrm>
        </p:spPr>
        <p:txBody>
          <a:bodyPr>
            <a:normAutofit/>
          </a:bodyPr>
          <a:lstStyle>
            <a:lvl1pPr marL="0" indent="0">
              <a:buNone/>
              <a:defRPr sz="432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5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191" y="9265920"/>
            <a:ext cx="23835485" cy="12679680"/>
          </a:xfrm>
        </p:spPr>
        <p:txBody>
          <a:bodyPr/>
          <a:lstStyle>
            <a:lvl1pPr>
              <a:defRPr sz="172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3119191" y="23408640"/>
            <a:ext cx="23835485" cy="15118080"/>
          </a:xfrm>
        </p:spPr>
        <p:txBody>
          <a:bodyPr anchor="ctr">
            <a:normAutofit/>
          </a:bodyPr>
          <a:lstStyle>
            <a:lvl1pPr marL="0" indent="0">
              <a:buNone/>
              <a:defRPr sz="648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4975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074" y="9265920"/>
            <a:ext cx="21603776" cy="14869594"/>
          </a:xfrm>
        </p:spPr>
        <p:txBody>
          <a:bodyPr/>
          <a:lstStyle>
            <a:lvl1pPr>
              <a:defRPr sz="172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5213439" y="24135513"/>
            <a:ext cx="19660172" cy="218991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504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3119191" y="27844205"/>
            <a:ext cx="23835485" cy="10728960"/>
          </a:xfrm>
        </p:spPr>
        <p:txBody>
          <a:bodyPr anchor="ctr">
            <a:normAutofit/>
          </a:bodyPr>
          <a:lstStyle>
            <a:lvl1pPr marL="0" indent="0">
              <a:buNone/>
              <a:defRPr sz="648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426031" y="6216019"/>
            <a:ext cx="2165728" cy="685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4392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198886" y="16728237"/>
            <a:ext cx="2165728" cy="685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4392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7039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190" y="19994886"/>
            <a:ext cx="23835488" cy="10580352"/>
          </a:xfrm>
        </p:spPr>
        <p:txBody>
          <a:bodyPr anchor="b"/>
          <a:lstStyle>
            <a:lvl1pPr algn="l">
              <a:defRPr sz="1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191" y="30575238"/>
            <a:ext cx="23835485" cy="5506560"/>
          </a:xfrm>
        </p:spPr>
        <p:txBody>
          <a:bodyPr anchor="t"/>
          <a:lstStyle>
            <a:lvl1pPr marL="0" indent="0" algn="l">
              <a:buNone/>
              <a:defRPr sz="72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28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51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404" y="12679680"/>
            <a:ext cx="7958610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762110" y="17068800"/>
            <a:ext cx="7905902" cy="22971763"/>
          </a:xfrm>
        </p:spPr>
        <p:txBody>
          <a:bodyPr anchor="t">
            <a:normAutofit/>
          </a:bodyPr>
          <a:lstStyle>
            <a:lvl1pPr marL="0" indent="0">
              <a:buNone/>
              <a:defRPr sz="504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488615" y="12679680"/>
            <a:ext cx="7929914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10460111" y="17068800"/>
            <a:ext cx="7958416" cy="22971763"/>
          </a:xfrm>
        </p:spPr>
        <p:txBody>
          <a:bodyPr anchor="t">
            <a:normAutofit/>
          </a:bodyPr>
          <a:lstStyle>
            <a:lvl1pPr marL="0" indent="0">
              <a:buNone/>
              <a:defRPr sz="504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9241701" y="12679680"/>
            <a:ext cx="7918769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19241701" y="17068800"/>
            <a:ext cx="7918769" cy="22971763"/>
          </a:xfrm>
        </p:spPr>
        <p:txBody>
          <a:bodyPr anchor="t">
            <a:normAutofit/>
          </a:bodyPr>
          <a:lstStyle>
            <a:lvl1pPr marL="0" indent="0">
              <a:buNone/>
              <a:defRPr sz="504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0063202" y="13655040"/>
            <a:ext cx="0" cy="2535936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8802908" y="13655040"/>
            <a:ext cx="0" cy="25388045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2806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151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2110" y="27206074"/>
            <a:ext cx="7940203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762110" y="14142720"/>
            <a:ext cx="7940203" cy="97536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5760"/>
            </a:lvl2pPr>
            <a:lvl3pPr marL="3291840" indent="0">
              <a:buNone/>
              <a:defRPr sz="5760"/>
            </a:lvl3pPr>
            <a:lvl4pPr marL="4937760" indent="0">
              <a:buNone/>
              <a:defRPr sz="5760"/>
            </a:lvl4pPr>
            <a:lvl5pPr marL="6583680" indent="0">
              <a:buNone/>
              <a:defRPr sz="5760"/>
            </a:lvl5pPr>
            <a:lvl6pPr marL="8229600" indent="0">
              <a:buNone/>
              <a:defRPr sz="5760"/>
            </a:lvl6pPr>
            <a:lvl7pPr marL="9875520" indent="0">
              <a:buNone/>
              <a:defRPr sz="5760"/>
            </a:lvl7pPr>
            <a:lvl8pPr marL="11521440" indent="0">
              <a:buNone/>
              <a:defRPr sz="5760"/>
            </a:lvl8pPr>
            <a:lvl9pPr marL="13167360" indent="0">
              <a:buNone/>
              <a:defRPr sz="576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762110" y="30894160"/>
            <a:ext cx="7940203" cy="4218810"/>
          </a:xfrm>
        </p:spPr>
        <p:txBody>
          <a:bodyPr anchor="t">
            <a:normAutofit/>
          </a:bodyPr>
          <a:lstStyle>
            <a:lvl1pPr marL="0" indent="0">
              <a:buNone/>
              <a:defRPr sz="504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504051" y="27206074"/>
            <a:ext cx="7914478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10504047" y="14142720"/>
            <a:ext cx="7914478" cy="97536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5760"/>
            </a:lvl2pPr>
            <a:lvl3pPr marL="3291840" indent="0">
              <a:buNone/>
              <a:defRPr sz="5760"/>
            </a:lvl3pPr>
            <a:lvl4pPr marL="4937760" indent="0">
              <a:buNone/>
              <a:defRPr sz="5760"/>
            </a:lvl4pPr>
            <a:lvl5pPr marL="6583680" indent="0">
              <a:buNone/>
              <a:defRPr sz="5760"/>
            </a:lvl5pPr>
            <a:lvl6pPr marL="8229600" indent="0">
              <a:buNone/>
              <a:defRPr sz="5760"/>
            </a:lvl6pPr>
            <a:lvl7pPr marL="9875520" indent="0">
              <a:buNone/>
              <a:defRPr sz="5760"/>
            </a:lvl7pPr>
            <a:lvl8pPr marL="11521440" indent="0">
              <a:buNone/>
              <a:defRPr sz="5760"/>
            </a:lvl8pPr>
            <a:lvl9pPr marL="13167360" indent="0">
              <a:buNone/>
              <a:defRPr sz="576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10500394" y="30894153"/>
            <a:ext cx="7924961" cy="4218810"/>
          </a:xfrm>
        </p:spPr>
        <p:txBody>
          <a:bodyPr anchor="t">
            <a:normAutofit/>
          </a:bodyPr>
          <a:lstStyle>
            <a:lvl1pPr marL="0" indent="0">
              <a:buNone/>
              <a:defRPr sz="504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9241701" y="27206074"/>
            <a:ext cx="7918769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9241698" y="14142720"/>
            <a:ext cx="7918769" cy="97536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5760"/>
            </a:lvl2pPr>
            <a:lvl3pPr marL="3291840" indent="0">
              <a:buNone/>
              <a:defRPr sz="5760"/>
            </a:lvl3pPr>
            <a:lvl4pPr marL="4937760" indent="0">
              <a:buNone/>
              <a:defRPr sz="5760"/>
            </a:lvl4pPr>
            <a:lvl5pPr marL="6583680" indent="0">
              <a:buNone/>
              <a:defRPr sz="5760"/>
            </a:lvl5pPr>
            <a:lvl6pPr marL="8229600" indent="0">
              <a:buNone/>
              <a:defRPr sz="5760"/>
            </a:lvl6pPr>
            <a:lvl7pPr marL="9875520" indent="0">
              <a:buNone/>
              <a:defRPr sz="5760"/>
            </a:lvl7pPr>
            <a:lvl8pPr marL="11521440" indent="0">
              <a:buNone/>
              <a:defRPr sz="5760"/>
            </a:lvl8pPr>
            <a:lvl9pPr marL="13167360" indent="0">
              <a:buNone/>
              <a:defRPr sz="576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19241368" y="30894141"/>
            <a:ext cx="7929256" cy="4218810"/>
          </a:xfrm>
        </p:spPr>
        <p:txBody>
          <a:bodyPr anchor="t">
            <a:normAutofit/>
          </a:bodyPr>
          <a:lstStyle>
            <a:lvl1pPr marL="0" indent="0">
              <a:buNone/>
              <a:defRPr sz="504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063202" y="13655040"/>
            <a:ext cx="0" cy="2535936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8802908" y="13655040"/>
            <a:ext cx="0" cy="25388045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561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2045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2427217" y="2753373"/>
            <a:ext cx="4733255" cy="3728720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62110" y="4948512"/>
            <a:ext cx="20047723" cy="3509205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4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965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197" y="18315101"/>
            <a:ext cx="23835481" cy="12260141"/>
          </a:xfrm>
        </p:spPr>
        <p:txBody>
          <a:bodyPr anchor="b"/>
          <a:lstStyle>
            <a:lvl1pPr algn="l">
              <a:defRPr sz="1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191" y="30575238"/>
            <a:ext cx="23835485" cy="5506560"/>
          </a:xfrm>
        </p:spPr>
        <p:txBody>
          <a:bodyPr anchor="t"/>
          <a:lstStyle>
            <a:lvl1pPr marL="0" indent="0" algn="l">
              <a:buNone/>
              <a:defRPr sz="72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293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79722" y="13187690"/>
            <a:ext cx="11873207" cy="26852883"/>
          </a:xfrm>
        </p:spPr>
        <p:txBody>
          <a:bodyPr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1112" y="13158998"/>
            <a:ext cx="11873214" cy="26881568"/>
          </a:xfrm>
        </p:spPr>
        <p:txBody>
          <a:bodyPr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14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9720" y="12192000"/>
            <a:ext cx="11873203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9722" y="16093440"/>
            <a:ext cx="11873207" cy="23947123"/>
          </a:xfrm>
        </p:spPr>
        <p:txBody>
          <a:bodyPr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271115" y="12192000"/>
            <a:ext cx="11873207" cy="3688077"/>
          </a:xfrm>
        </p:spPr>
        <p:txBody>
          <a:bodyPr anchor="b">
            <a:noAutofit/>
          </a:bodyPr>
          <a:lstStyle>
            <a:lvl1pPr marL="0" indent="0">
              <a:buNone/>
              <a:defRPr sz="864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271115" y="16093440"/>
            <a:ext cx="11873207" cy="23947123"/>
          </a:xfrm>
        </p:spPr>
        <p:txBody>
          <a:bodyPr>
            <a:normAutofit/>
          </a:bodyPr>
          <a:lstStyle>
            <a:lvl1pPr>
              <a:defRPr sz="6480"/>
            </a:lvl1pPr>
            <a:lvl2pPr>
              <a:defRPr sz="5760"/>
            </a:lvl2pPr>
            <a:lvl3pPr>
              <a:defRPr sz="5040"/>
            </a:lvl3pPr>
            <a:lvl4pPr>
              <a:defRPr sz="4320"/>
            </a:lvl4pPr>
            <a:lvl5pPr>
              <a:defRPr sz="4320"/>
            </a:lvl5pPr>
            <a:lvl6pPr>
              <a:defRPr sz="4320"/>
            </a:lvl6pPr>
            <a:lvl7pPr>
              <a:defRPr sz="4320"/>
            </a:lvl7pPr>
            <a:lvl8pPr>
              <a:defRPr sz="4320"/>
            </a:lvl8pPr>
            <a:lvl9pPr>
              <a:defRPr sz="43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432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613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769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188" y="9265920"/>
            <a:ext cx="9185263" cy="9265920"/>
          </a:xfrm>
        </p:spPr>
        <p:txBody>
          <a:bodyPr anchor="b"/>
          <a:lstStyle>
            <a:lvl1pPr algn="l">
              <a:defRPr sz="864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21831" y="9265920"/>
            <a:ext cx="14032847" cy="29260800"/>
          </a:xfrm>
        </p:spPr>
        <p:txBody>
          <a:bodyPr anchor="ctr">
            <a:normAutofit/>
          </a:bodyPr>
          <a:lstStyle>
            <a:lvl1pPr>
              <a:defRPr sz="7200"/>
            </a:lvl1pPr>
            <a:lvl2pPr>
              <a:defRPr sz="6480"/>
            </a:lvl2pPr>
            <a:lvl3pPr>
              <a:defRPr sz="5760"/>
            </a:lvl3pPr>
            <a:lvl4pPr>
              <a:defRPr sz="5040"/>
            </a:lvl4pPr>
            <a:lvl5pPr>
              <a:defRPr sz="5040"/>
            </a:lvl5pPr>
            <a:lvl6pPr>
              <a:defRPr sz="5040"/>
            </a:lvl6pPr>
            <a:lvl7pPr>
              <a:defRPr sz="5040"/>
            </a:lvl7pPr>
            <a:lvl8pPr>
              <a:defRPr sz="5040"/>
            </a:lvl8pPr>
            <a:lvl9pPr>
              <a:defRPr sz="504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19188" y="20027401"/>
            <a:ext cx="9185263" cy="18531834"/>
          </a:xfrm>
        </p:spPr>
        <p:txBody>
          <a:bodyPr/>
          <a:lstStyle>
            <a:lvl1pPr marL="0" indent="0">
              <a:buNone/>
              <a:defRPr sz="504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607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6362" y="11866829"/>
            <a:ext cx="13754426" cy="10078771"/>
          </a:xfrm>
        </p:spPr>
        <p:txBody>
          <a:bodyPr anchor="b">
            <a:normAutofit/>
          </a:bodyPr>
          <a:lstStyle>
            <a:lvl1pPr algn="l">
              <a:defRPr sz="1296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768663" y="7315200"/>
            <a:ext cx="8643330" cy="29260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5760"/>
            </a:lvl1pPr>
            <a:lvl2pPr marL="1645920" indent="0">
              <a:buNone/>
              <a:defRPr sz="5760"/>
            </a:lvl2pPr>
            <a:lvl3pPr marL="3291840" indent="0">
              <a:buNone/>
              <a:defRPr sz="5760"/>
            </a:lvl3pPr>
            <a:lvl4pPr marL="4937760" indent="0">
              <a:buNone/>
              <a:defRPr sz="5760"/>
            </a:lvl4pPr>
            <a:lvl5pPr marL="6583680" indent="0">
              <a:buNone/>
              <a:defRPr sz="5760"/>
            </a:lvl5pPr>
            <a:lvl6pPr marL="8229600" indent="0">
              <a:buNone/>
              <a:defRPr sz="5760"/>
            </a:lvl6pPr>
            <a:lvl7pPr marL="9875520" indent="0">
              <a:buNone/>
              <a:defRPr sz="5760"/>
            </a:lvl7pPr>
            <a:lvl8pPr marL="11521440" indent="0">
              <a:buNone/>
              <a:defRPr sz="5760"/>
            </a:lvl8pPr>
            <a:lvl9pPr marL="13167360" indent="0">
              <a:buNone/>
              <a:defRPr sz="576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19188" y="23408640"/>
            <a:ext cx="13733021" cy="8778240"/>
          </a:xfrm>
        </p:spPr>
        <p:txBody>
          <a:bodyPr>
            <a:normAutofit/>
          </a:bodyPr>
          <a:lstStyle>
            <a:lvl1pPr marL="0" indent="0">
              <a:buNone/>
              <a:defRPr sz="5040"/>
            </a:lvl1pPr>
            <a:lvl2pPr marL="1645920" indent="0">
              <a:buNone/>
              <a:defRPr sz="4320"/>
            </a:lvl2pPr>
            <a:lvl3pPr marL="3291840" indent="0">
              <a:buNone/>
              <a:defRPr sz="3600"/>
            </a:lvl3pPr>
            <a:lvl4pPr marL="4937760" indent="0">
              <a:buNone/>
              <a:defRPr sz="3240"/>
            </a:lvl4pPr>
            <a:lvl5pPr marL="6583680" indent="0">
              <a:buNone/>
              <a:defRPr sz="3240"/>
            </a:lvl5pPr>
            <a:lvl6pPr marL="8229600" indent="0">
              <a:buNone/>
              <a:defRPr sz="3240"/>
            </a:lvl6pPr>
            <a:lvl7pPr marL="9875520" indent="0">
              <a:buNone/>
              <a:defRPr sz="3240"/>
            </a:lvl7pPr>
            <a:lvl8pPr marL="11521440" indent="0">
              <a:buNone/>
              <a:defRPr sz="3240"/>
            </a:lvl8pPr>
            <a:lvl9pPr marL="13167360" indent="0">
              <a:buNone/>
              <a:defRPr sz="324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81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22677955" y="10728960"/>
            <a:ext cx="10149840" cy="1804416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20483395" y="-2926080"/>
            <a:ext cx="5760720" cy="10241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22677955" y="39014400"/>
            <a:ext cx="3566160" cy="633984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554357" y="17068800"/>
            <a:ext cx="15087600" cy="26822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3023237" y="18531840"/>
            <a:ext cx="8503920" cy="151180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27884318" y="0"/>
            <a:ext cx="2468880" cy="70365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44956" y="2897395"/>
            <a:ext cx="25399368" cy="896339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9720" y="13138723"/>
            <a:ext cx="24161954" cy="26851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25595123" y="12024260"/>
            <a:ext cx="6339834" cy="823172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396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7036295" y="21205698"/>
            <a:ext cx="24702688" cy="82317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396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27959153" y="1892714"/>
            <a:ext cx="2263727" cy="49131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84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719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lvl1pPr algn="l" defTabSz="1645945" rtl="0" eaLnBrk="1" latinLnBrk="0" hangingPunct="1">
        <a:spcBef>
          <a:spcPct val="0"/>
        </a:spcBef>
        <a:buNone/>
        <a:defRPr sz="1512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234462" indent="-1234462" algn="l" defTabSz="1645945" rtl="0" eaLnBrk="1" latinLnBrk="0" hangingPunct="1">
        <a:spcBef>
          <a:spcPts val="36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2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2674663" indent="-1028718" algn="l" defTabSz="1645945" rtl="0" eaLnBrk="1" latinLnBrk="0" hangingPunct="1">
        <a:spcBef>
          <a:spcPts val="36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648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4114872" indent="-822974" algn="l" defTabSz="1645945" rtl="0" eaLnBrk="1" latinLnBrk="0" hangingPunct="1">
        <a:spcBef>
          <a:spcPts val="36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576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5760817" indent="-822974" algn="l" defTabSz="1645945" rtl="0" eaLnBrk="1" latinLnBrk="0" hangingPunct="1">
        <a:spcBef>
          <a:spcPts val="36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504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7406762" indent="-822974" algn="l" defTabSz="1645945" rtl="0" eaLnBrk="1" latinLnBrk="0" hangingPunct="1">
        <a:spcBef>
          <a:spcPts val="36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504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9052711" indent="-822974" algn="l" defTabSz="1645945" rtl="0" eaLnBrk="1" latinLnBrk="0" hangingPunct="1">
        <a:spcBef>
          <a:spcPts val="36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504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0698656" indent="-822974" algn="l" defTabSz="1645945" rtl="0" eaLnBrk="1" latinLnBrk="0" hangingPunct="1">
        <a:spcBef>
          <a:spcPts val="36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504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2344605" indent="-822974" algn="l" defTabSz="1645945" rtl="0" eaLnBrk="1" latinLnBrk="0" hangingPunct="1">
        <a:spcBef>
          <a:spcPts val="36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504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13990550" indent="-822974" algn="l" defTabSz="1645945" rtl="0" eaLnBrk="1" latinLnBrk="0" hangingPunct="1">
        <a:spcBef>
          <a:spcPts val="36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504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1645945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45" algn="l" defTabSz="1645945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94" algn="l" defTabSz="1645945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839" algn="l" defTabSz="1645945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792" algn="l" defTabSz="1645945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737" algn="l" defTabSz="1645945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686" algn="l" defTabSz="1645945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631" algn="l" defTabSz="1645945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580" algn="l" defTabSz="1645945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7000"/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7880" y="617030"/>
            <a:ext cx="2743200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rgbClr val="FFC000"/>
                </a:solidFill>
              </a:rPr>
              <a:t>QUANTITATIVE TRAIT LOCI ASSOCIATED WITH STEM STRENGTH AND LODGING IN DRY </a:t>
            </a:r>
            <a:r>
              <a:rPr lang="en-US" sz="9600" b="1" dirty="0" smtClean="0">
                <a:solidFill>
                  <a:srgbClr val="FFC000"/>
                </a:solidFill>
              </a:rPr>
              <a:t>PEAS</a:t>
            </a:r>
          </a:p>
          <a:p>
            <a:pPr algn="ctr"/>
            <a:r>
              <a:rPr lang="en-US" sz="7200" b="1" dirty="0" smtClean="0">
                <a:solidFill>
                  <a:srgbClr val="FFC000"/>
                </a:solidFill>
              </a:rPr>
              <a:t>By J.A. </a:t>
            </a:r>
            <a:r>
              <a:rPr lang="en-US" sz="7200" b="1" dirty="0" err="1" smtClean="0">
                <a:solidFill>
                  <a:srgbClr val="FFC000"/>
                </a:solidFill>
              </a:rPr>
              <a:t>Smitchger</a:t>
            </a:r>
            <a:r>
              <a:rPr lang="en-US" sz="7200" b="1" dirty="0" smtClean="0">
                <a:solidFill>
                  <a:srgbClr val="FFC000"/>
                </a:solidFill>
              </a:rPr>
              <a:t> </a:t>
            </a:r>
            <a:r>
              <a:rPr lang="en-US" sz="7200" b="1" dirty="0" smtClean="0">
                <a:solidFill>
                  <a:srgbClr val="FFC000"/>
                </a:solidFill>
              </a:rPr>
              <a:t>and N.F. </a:t>
            </a:r>
            <a:r>
              <a:rPr lang="en-US" sz="7200" b="1" dirty="0" err="1" smtClean="0">
                <a:solidFill>
                  <a:srgbClr val="FFC000"/>
                </a:solidFill>
              </a:rPr>
              <a:t>Weeden</a:t>
            </a:r>
            <a:endParaRPr lang="en-US" sz="7200" b="1" dirty="0">
              <a:solidFill>
                <a:srgbClr val="FFC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805778" y="16798836"/>
            <a:ext cx="15574734" cy="8595879"/>
          </a:xfrm>
          <a:prstGeom prst="rect">
            <a:avLst/>
          </a:prstGeom>
          <a:noFill/>
          <a:ln w="1016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C000"/>
                </a:solidFill>
              </a:rPr>
              <a:t>Conclusions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Mendel’s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dwarfing gene (</a:t>
            </a:r>
            <a:r>
              <a:rPr lang="en-US" sz="3200" i="1" dirty="0">
                <a:ea typeface="Calibri" panose="020F0502020204030204" pitchFamily="34" charset="0"/>
                <a:cs typeface="Times New Roman" panose="02020603050405020304" pitchFamily="18" charset="0"/>
              </a:rPr>
              <a:t>le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) and the </a:t>
            </a:r>
            <a:r>
              <a:rPr lang="en-US" sz="3200" dirty="0" err="1">
                <a:ea typeface="Calibri" panose="020F0502020204030204" pitchFamily="34" charset="0"/>
                <a:cs typeface="Times New Roman" panose="02020603050405020304" pitchFamily="18" charset="0"/>
              </a:rPr>
              <a:t>semileafless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 mutation (</a:t>
            </a:r>
            <a:r>
              <a:rPr lang="en-US" sz="3200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af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) account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for approximately 30% of the variation in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lodging in this population.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US" sz="32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Another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important QTL affecting basal branch number is near Mendel’s flower color locus (</a:t>
            </a:r>
            <a:r>
              <a:rPr lang="en-US" sz="3200" i="1" dirty="0"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). </a:t>
            </a:r>
            <a:endParaRPr lang="en-US" sz="32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US" sz="32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Number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of basal branches is positively correlated with lodging resistance and explains approximately 13% of the variation in lodging. </a:t>
            </a:r>
            <a:endParaRPr lang="en-US" sz="32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endParaRPr lang="en-US" sz="32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It is unknown whether an added number of basal branches has an effect on basal strength, which might influence lodging.</a:t>
            </a:r>
          </a:p>
          <a:p>
            <a:endParaRPr lang="en-US" sz="32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This data can be used to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discover genetic markers for major traits influencing lodging resistance and other important characteristics in pea, allowing for faster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selection. </a:t>
            </a:r>
            <a:endParaRPr lang="en-US" sz="32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7879" y="12786296"/>
            <a:ext cx="15768908" cy="6617196"/>
          </a:xfrm>
          <a:prstGeom prst="rect">
            <a:avLst/>
          </a:prstGeom>
          <a:noFill/>
          <a:ln w="1016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FFC000"/>
                </a:solidFill>
              </a:rPr>
              <a:t>Materials and M</a:t>
            </a:r>
            <a:r>
              <a:rPr lang="en-US" sz="7200" b="1" dirty="0" smtClean="0">
                <a:solidFill>
                  <a:srgbClr val="FFC000"/>
                </a:solidFill>
              </a:rPr>
              <a:t>ethods 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/>
              <a:t>A relatively wide cross was made between a wild type line and a commercial pea variety (Delta). 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/>
              <a:t>Approximately 250 F2 progeny were advanced via single seed descent in order to create a set of recombinant inbred lines (RIL).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Ten seeds were planted for each line in three replications near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Bozeman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and Moccasin, Montana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3200" dirty="0" smtClean="0"/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/>
              <a:t>Field d</a:t>
            </a:r>
            <a:r>
              <a:rPr lang="en-US" sz="3200" dirty="0" smtClean="0">
                <a:cs typeface="Times New Roman" panose="02020603050405020304" pitchFamily="18" charset="0"/>
              </a:rPr>
              <a:t>ata was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collected for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14 quantitative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traits, and several categorical traits which might be linked to lodging resistance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/>
              <a:t>A correlation matrix was created to discover correlations to lodging and pleiotropic effects among various traits.</a:t>
            </a:r>
          </a:p>
          <a:p>
            <a:pPr marL="571500" indent="-571500">
              <a:buFont typeface="Wingdings" panose="05000000000000000000" pitchFamily="2" charset="2"/>
              <a:buChar char="q"/>
            </a:pPr>
            <a:r>
              <a:rPr lang="en-US" sz="3200" dirty="0" smtClean="0"/>
              <a:t>Genotyping will be done via genotype by sequencing (GBS).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7880" y="5069516"/>
            <a:ext cx="15768911" cy="2185214"/>
          </a:xfrm>
          <a:prstGeom prst="rect">
            <a:avLst/>
          </a:prstGeom>
          <a:noFill/>
          <a:ln w="1016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lvl="0" algn="ctr"/>
            <a:r>
              <a:rPr lang="en-US" sz="7200" b="1" dirty="0">
                <a:solidFill>
                  <a:srgbClr val="FFC000"/>
                </a:solidFill>
              </a:rPr>
              <a:t>Goals</a:t>
            </a:r>
          </a:p>
          <a:p>
            <a:pPr lvl="0"/>
            <a:r>
              <a:rPr lang="en-US" sz="3200" b="1" dirty="0" smtClean="0">
                <a:solidFill>
                  <a:prstClr val="white"/>
                </a:solidFill>
              </a:rPr>
              <a:t>Find the location of the genes affecting lodging in peas and develop genetic markers to be used in marker assisted selection for lodging resistance.</a:t>
            </a:r>
            <a:endParaRPr lang="en-US" sz="32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0" y="617004"/>
            <a:ext cx="4948512" cy="4107206"/>
          </a:xfrm>
          <a:prstGeom prst="rect">
            <a:avLst/>
          </a:prstGeom>
          <a:effectLst>
            <a:glow rad="88900">
              <a:srgbClr val="FFC000">
                <a:alpha val="40000"/>
              </a:srgbClr>
            </a:glow>
            <a:innerShdw dir="13500000">
              <a:prstClr val="black">
                <a:alpha val="50000"/>
              </a:prstClr>
            </a:innerShdw>
            <a:softEdge rad="0"/>
          </a:effectLst>
        </p:spPr>
      </p:pic>
      <p:sp>
        <p:nvSpPr>
          <p:cNvPr id="12" name="Rectangle 11"/>
          <p:cNvSpPr/>
          <p:nvPr/>
        </p:nvSpPr>
        <p:spPr>
          <a:xfrm rot="10800000" flipV="1">
            <a:off x="537880" y="7691839"/>
            <a:ext cx="15768908" cy="4505401"/>
          </a:xfrm>
          <a:prstGeom prst="rect">
            <a:avLst/>
          </a:prstGeom>
          <a:ln w="101600">
            <a:solidFill>
              <a:srgbClr val="FFC000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</a:pPr>
            <a:r>
              <a:rPr lang="en-US" sz="7200" b="1" dirty="0" smtClean="0">
                <a:solidFill>
                  <a:srgbClr val="FFC000"/>
                </a:solidFill>
              </a:rPr>
              <a:t>Introduction</a:t>
            </a:r>
            <a:endParaRPr lang="en-US" sz="7200" b="1" dirty="0">
              <a:solidFill>
                <a:srgbClr val="FFC000"/>
              </a:solidFill>
            </a:endParaRPr>
          </a:p>
          <a:p>
            <a:pPr>
              <a:lnSpc>
                <a:spcPct val="107000"/>
              </a:lnSpc>
            </a:pPr>
            <a:r>
              <a:rPr lang="en-US" sz="3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Field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pea is an excellent rotation crop which leaves nitrogen in the soil for the following wheat crop, breaks disease cycles, and facilitates rotational weed control. Since the year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2000, Montana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pea acreage has increased 27 fold to 570,000 acres. </a:t>
            </a:r>
            <a:r>
              <a:rPr lang="en-US" sz="3200" dirty="0" smtClean="0"/>
              <a:t>Lodging in peas promotes </a:t>
            </a:r>
            <a:r>
              <a:rPr lang="en-US" sz="3200" dirty="0"/>
              <a:t>disease and </a:t>
            </a:r>
            <a:r>
              <a:rPr lang="en-US" sz="3200" dirty="0" smtClean="0"/>
              <a:t>impairs machine harvest. Breeding </a:t>
            </a:r>
            <a:r>
              <a:rPr lang="en-US" sz="3200" dirty="0"/>
              <a:t>new pea </a:t>
            </a:r>
            <a:r>
              <a:rPr lang="en-US" sz="3200" dirty="0" smtClean="0"/>
              <a:t>varieties is difficult because there is only a partial understanding of the genetic causes of lodging in pea.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16805779" y="9965227"/>
            <a:ext cx="15574734" cy="6617196"/>
          </a:xfrm>
          <a:prstGeom prst="rect">
            <a:avLst/>
          </a:prstGeom>
          <a:noFill/>
          <a:ln w="1016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>
                <a:solidFill>
                  <a:srgbClr val="FFC000"/>
                </a:solidFill>
              </a:rPr>
              <a:t>Results</a:t>
            </a:r>
            <a:endParaRPr lang="en-US" sz="7200" dirty="0" smtClean="0"/>
          </a:p>
          <a:p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	Multiple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pleiotropic effects were seen for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various traits. </a:t>
            </a:r>
            <a:r>
              <a:rPr lang="en-US" sz="3200" dirty="0" smtClean="0"/>
              <a:t>Significant associations were found between Mendel’s tall/dwarf gene (</a:t>
            </a:r>
            <a:r>
              <a:rPr lang="en-US" sz="3200" i="1" dirty="0" smtClean="0"/>
              <a:t>le</a:t>
            </a:r>
            <a:r>
              <a:rPr lang="en-US" sz="3200" dirty="0" smtClean="0"/>
              <a:t>), the </a:t>
            </a:r>
            <a:r>
              <a:rPr lang="en-US" sz="3200" dirty="0" err="1" smtClean="0"/>
              <a:t>semileafless</a:t>
            </a:r>
            <a:r>
              <a:rPr lang="en-US" sz="3200" dirty="0" smtClean="0"/>
              <a:t> mutation (</a:t>
            </a:r>
            <a:r>
              <a:rPr lang="en-US" sz="3200" i="1" dirty="0" err="1" smtClean="0"/>
              <a:t>af</a:t>
            </a:r>
            <a:r>
              <a:rPr lang="en-US" sz="3200" dirty="0" smtClean="0"/>
              <a:t>), basal branch number (which was associated with Mendel’s flower locus </a:t>
            </a:r>
            <a:r>
              <a:rPr lang="en-US" sz="3200" i="1" dirty="0" smtClean="0"/>
              <a:t>a</a:t>
            </a:r>
            <a:r>
              <a:rPr lang="en-US" sz="3200" dirty="0" smtClean="0"/>
              <a:t>), tendril length, compressed basal branch diameter, and lodging.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Literature has indicated that increasing compressed stem thickness would decrease lodging in pea,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but the correlations are weak and contradictory. Lodging actually increased with increased </a:t>
            </a:r>
            <a:r>
              <a:rPr lang="en-US" sz="3200" dirty="0"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ompressed basal branch diameter and decreased with increased main stem diameter. Mendel’s height gene influenced a large number of traits due to the change in gibberellin levels.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Small plot yield </a:t>
            </a:r>
            <a:r>
              <a:rPr lang="en-US" sz="32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was influenced by leaf length, basal branch number, flowering time, and stem diameter. </a:t>
            </a:r>
          </a:p>
        </p:txBody>
      </p:sp>
      <p:pic>
        <p:nvPicPr>
          <p:cNvPr id="5" name="Picture 4" title="2015 Trial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04"/>
          <a:stretch/>
        </p:blipFill>
        <p:spPr>
          <a:xfrm>
            <a:off x="537879" y="19599664"/>
            <a:ext cx="7494650" cy="52891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8" t="20969" r="2532" b="24451"/>
          <a:stretch/>
        </p:blipFill>
        <p:spPr>
          <a:xfrm>
            <a:off x="16805780" y="5069516"/>
            <a:ext cx="9029704" cy="433794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37880" y="42203984"/>
            <a:ext cx="319852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Legend</a:t>
            </a:r>
          </a:p>
          <a:p>
            <a:r>
              <a:rPr lang="en-US" sz="2400" dirty="0" smtClean="0"/>
              <a:t>Column 1=Percent lodging; Column 2=Number of basal branches (includes main stem); Column 3=Length of the main stem; Column 4=Number </a:t>
            </a:r>
            <a:r>
              <a:rPr lang="en-US" sz="2400" dirty="0"/>
              <a:t>of plants germinated out of 10 seeds </a:t>
            </a:r>
            <a:r>
              <a:rPr lang="en-US" sz="2400" dirty="0" smtClean="0"/>
              <a:t>planted; Column 5=flowering time rated on a 1-4 scale; Column 6=Length of the compound leaf/tendril; Column 7=Nodes to first flower; Column 8=Maximum number of nodes attained before senescence; Column 9= Total yield per plot; Column 10=Average yield per plant; Column 11=main stem diameter; Column 12=Average compressed main stem diameter; Column 13=Branch diameter; Column 14=compressed branch diameter.</a:t>
            </a:r>
            <a:endParaRPr lang="en-US" sz="24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297" y="25638692"/>
            <a:ext cx="31756215" cy="1655116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"/>
          <a:stretch/>
        </p:blipFill>
        <p:spPr>
          <a:xfrm>
            <a:off x="8777748" y="19599664"/>
            <a:ext cx="7511845" cy="523661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04"/>
          <a:stretch/>
        </p:blipFill>
        <p:spPr>
          <a:xfrm>
            <a:off x="25978097" y="5052702"/>
            <a:ext cx="6402416" cy="434063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035503" y="24959136"/>
            <a:ext cx="2499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After Planting 2015</a:t>
            </a:r>
            <a:endParaRPr lang="en-US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11616592" y="24836283"/>
            <a:ext cx="18341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Summer 2015</a:t>
            </a:r>
            <a:endParaRPr lang="en-US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19252597" y="9414800"/>
            <a:ext cx="4136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An erect line and a lodged line 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26120411" y="9391332"/>
            <a:ext cx="6402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 moderately branched, dwarf, </a:t>
            </a:r>
            <a:r>
              <a:rPr lang="en-US" sz="2000" i="1" dirty="0" err="1" smtClean="0"/>
              <a:t>afila</a:t>
            </a:r>
            <a:r>
              <a:rPr lang="en-US" sz="2000" dirty="0" smtClean="0"/>
              <a:t>, erect line.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39857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54684</TotalTime>
  <Words>395</Words>
  <Application>Microsoft Office PowerPoint</Application>
  <PresentationFormat>Custom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</dc:title>
  <dc:creator>Smitchger, Jamin</dc:creator>
  <cp:lastModifiedBy>Smitchger, Jamin</cp:lastModifiedBy>
  <cp:revision>170</cp:revision>
  <dcterms:created xsi:type="dcterms:W3CDTF">2014-06-17T20:39:12Z</dcterms:created>
  <dcterms:modified xsi:type="dcterms:W3CDTF">2015-11-03T22:30:04Z</dcterms:modified>
</cp:coreProperties>
</file>